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375" r:id="rId5"/>
    <p:sldId id="376" r:id="rId6"/>
    <p:sldId id="379" r:id="rId7"/>
    <p:sldId id="377" r:id="rId8"/>
    <p:sldId id="378" r:id="rId9"/>
    <p:sldId id="380" r:id="rId10"/>
    <p:sldId id="381" r:id="rId11"/>
    <p:sldId id="382" r:id="rId12"/>
    <p:sldId id="384" r:id="rId13"/>
    <p:sldId id="383" r:id="rId14"/>
    <p:sldId id="385" r:id="rId15"/>
    <p:sldId id="386" r:id="rId16"/>
    <p:sldId id="387" r:id="rId17"/>
    <p:sldId id="388" r:id="rId18"/>
    <p:sldId id="389" r:id="rId19"/>
    <p:sldId id="390" r:id="rId20"/>
    <p:sldId id="37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398" r:id="rId29"/>
    <p:sldId id="411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2" r:id="rId43"/>
    <p:sldId id="413" r:id="rId44"/>
    <p:sldId id="414" r:id="rId45"/>
    <p:sldId id="415" r:id="rId46"/>
    <p:sldId id="419" r:id="rId47"/>
    <p:sldId id="416" r:id="rId48"/>
    <p:sldId id="417" r:id="rId49"/>
    <p:sldId id="418" r:id="rId50"/>
    <p:sldId id="420" r:id="rId51"/>
    <p:sldId id="423" r:id="rId52"/>
    <p:sldId id="422" r:id="rId53"/>
    <p:sldId id="373" r:id="rId54"/>
    <p:sldId id="424" r:id="rId55"/>
    <p:sldId id="425" r:id="rId56"/>
    <p:sldId id="426" r:id="rId57"/>
    <p:sldId id="427" r:id="rId58"/>
    <p:sldId id="374" r:id="rId59"/>
    <p:sldId id="428" r:id="rId60"/>
    <p:sldId id="429" r:id="rId61"/>
    <p:sldId id="430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4F83E5-3784-40AB-B757-0FA4B38EE46C}">
          <p14:sldIdLst>
            <p14:sldId id="256"/>
            <p14:sldId id="267"/>
          </p14:sldIdLst>
        </p14:section>
        <p14:section name="Introducing Tables" id="{D0B9B2EE-D264-43BF-8C55-F85499144470}">
          <p14:sldIdLst>
            <p14:sldId id="271"/>
            <p14:sldId id="375"/>
            <p14:sldId id="376"/>
            <p14:sldId id="379"/>
            <p14:sldId id="377"/>
            <p14:sldId id="378"/>
            <p14:sldId id="380"/>
            <p14:sldId id="381"/>
            <p14:sldId id="382"/>
            <p14:sldId id="384"/>
            <p14:sldId id="383"/>
          </p14:sldIdLst>
        </p14:section>
        <p14:section name="Styling tables" id="{EBB83AE7-4BFA-4272-BC5A-182E4A847007}">
          <p14:sldIdLst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Introducing forms" id="{B3EA0BAD-EDA3-4CC4-B335-62AC6FBDDDDE}">
          <p14:sldIdLst>
            <p14:sldId id="371"/>
            <p14:sldId id="391"/>
            <p14:sldId id="393"/>
            <p14:sldId id="392"/>
            <p14:sldId id="394"/>
            <p14:sldId id="395"/>
            <p14:sldId id="396"/>
            <p14:sldId id="397"/>
            <p14:sldId id="398"/>
          </p14:sldIdLst>
        </p14:section>
        <p14:section name="Form control elements" id="{F9AD68C0-E5CB-4EE3-9D4B-D8955E2A2ED9}">
          <p14:sldIdLst>
            <p14:sldId id="41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9"/>
            <p14:sldId id="416"/>
            <p14:sldId id="417"/>
            <p14:sldId id="418"/>
            <p14:sldId id="420"/>
            <p14:sldId id="423"/>
            <p14:sldId id="422"/>
          </p14:sldIdLst>
        </p14:section>
        <p14:section name="Table and Form Accessibility" id="{E4C29855-24B9-4EDA-9466-333FFF53E9AA}">
          <p14:sldIdLst>
            <p14:sldId id="373"/>
            <p14:sldId id="424"/>
            <p14:sldId id="425"/>
            <p14:sldId id="426"/>
            <p14:sldId id="427"/>
          </p14:sldIdLst>
        </p14:section>
        <p14:section name="Microformats" id="{2B8B4EE4-035F-4336-916C-7EC1454F91E7}">
          <p14:sldIdLst>
            <p14:sldId id="374"/>
            <p14:sldId id="428"/>
            <p14:sldId id="429"/>
          </p14:sldIdLst>
        </p14:section>
        <p14:section name="What you've learned" id="{2B3555AC-6E24-47F7-8E46-58974E3C61A7}">
          <p14:sldIdLst>
            <p14:sldId id="4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440" y="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94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WAI/intro/wcag.php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HTML Tables and Forms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4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Spanning Rows and Columns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Span </a:t>
            </a:r>
            <a:r>
              <a:rPr lang="en-CA" dirty="0" err="1" smtClean="0"/>
              <a:t>Span</a:t>
            </a:r>
            <a:r>
              <a:rPr lang="en-CA" dirty="0" smtClean="0"/>
              <a:t> </a:t>
            </a:r>
            <a:r>
              <a:rPr lang="en-CA" dirty="0" err="1" smtClean="0"/>
              <a:t>Span</a:t>
            </a:r>
            <a:r>
              <a:rPr lang="en-CA" dirty="0" smtClean="0"/>
              <a:t> a Row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32004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Each row must have the same number of &lt;td&gt; or &lt;</a:t>
            </a:r>
            <a:r>
              <a:rPr lang="en-CA" dirty="0" err="1" smtClean="0"/>
              <a:t>th</a:t>
            </a:r>
            <a:r>
              <a:rPr lang="en-CA" dirty="0" smtClean="0"/>
              <a:t>&gt; containers. If you want a given cell to cover several columns or rows, 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use the </a:t>
            </a:r>
            <a:r>
              <a:rPr lang="en-CA" b="1" dirty="0" err="1" smtClean="0"/>
              <a:t>colspan</a:t>
            </a:r>
            <a:r>
              <a:rPr lang="en-CA" b="1" dirty="0" smtClean="0"/>
              <a:t> or </a:t>
            </a:r>
            <a:r>
              <a:rPr lang="en-CA" b="1" dirty="0" err="1" smtClean="0"/>
              <a:t>rowspan</a:t>
            </a:r>
            <a:r>
              <a:rPr lang="en-CA" b="1" dirty="0" smtClean="0"/>
              <a:t> attributes</a:t>
            </a:r>
            <a:endParaRPr lang="en-CA" dirty="0" smtClean="0"/>
          </a:p>
        </p:txBody>
      </p:sp>
      <p:sp>
        <p:nvSpPr>
          <p:cNvPr id="6" name="Right Arrow 5"/>
          <p:cNvSpPr/>
          <p:nvPr/>
        </p:nvSpPr>
        <p:spPr>
          <a:xfrm rot="19706168">
            <a:off x="2895352" y="4563075"/>
            <a:ext cx="19176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3920" name="Picture 16" descr="T:\CompSci\Research\web development textbook\manuscript\19.FinalART\9780133407150_FinalArt\CH04\407150400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76400"/>
            <a:ext cx="54030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Using Tables for Layout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It works in many situations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Popular in 1990s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Results in table bloat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Not semantic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Larger HTML pages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Browser quirks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4945" name="Picture 17" descr="T:\CompSci\Research\web development textbook\manuscript\19.FinalART\9780133407150_FinalArt\CH04\407150400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5185262" cy="55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Table layouts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26991" name="Picture 15" descr="T:\CompSci\Research\web development textbook\manuscript\19.FinalART\9780133407150_FinalArt\CH04\4071504007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324600" cy="56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Additional table tags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&lt;caption&gt;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col</a:t>
            </a:r>
            <a:r>
              <a:rPr lang="en-CA" sz="2200" dirty="0" smtClean="0"/>
              <a:t>&gt;,&lt;</a:t>
            </a:r>
            <a:r>
              <a:rPr lang="en-CA" sz="2200" dirty="0" err="1" smtClean="0"/>
              <a:t>colgroup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thead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tfoot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tbody</a:t>
            </a:r>
            <a:r>
              <a:rPr lang="en-CA" sz="2200" dirty="0" smtClean="0"/>
              <a:t>&gt;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5972" name="Picture 20" descr="T:\CompSci\Research\web development textbook\manuscript\19.FinalART\9780133407150_FinalArt\CH04\4071504006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25273"/>
            <a:ext cx="5184245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In HTML5 it is left to CSS, However legacy support for deprecated HTML attributes still exist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width, height</a:t>
            </a:r>
            <a:r>
              <a:rPr lang="en-CA" dirty="0" smtClean="0"/>
              <a:t>—for setting the width and height of cells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cellspacing</a:t>
            </a:r>
            <a:r>
              <a:rPr lang="en-CA" dirty="0" smtClean="0"/>
              <a:t>—for adding space between every cell in the table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cellpadding</a:t>
            </a:r>
            <a:r>
              <a:rPr lang="en-CA" dirty="0" smtClean="0"/>
              <a:t>—for adding space between the content of the cell and its border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bgcolor</a:t>
            </a:r>
            <a:r>
              <a:rPr lang="en-CA" dirty="0" smtClean="0"/>
              <a:t>—for changing the background color of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smtClean="0"/>
              <a:t>background</a:t>
            </a:r>
            <a:r>
              <a:rPr lang="en-CA" dirty="0" smtClean="0"/>
              <a:t>—for adding a background image to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 align</a:t>
            </a:r>
            <a:r>
              <a:rPr lang="en-CA" dirty="0" smtClean="0"/>
              <a:t>—for indicating the alignment of a table in relation to the surrounding container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The old way’s deprecated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Borders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47835"/>
          <a:stretch>
            <a:fillRect/>
          </a:stretch>
        </p:blipFill>
        <p:spPr>
          <a:xfrm>
            <a:off x="609600" y="1371600"/>
            <a:ext cx="79629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Padding and spacing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51295"/>
          <a:stretch>
            <a:fillRect/>
          </a:stretch>
        </p:blipFill>
        <p:spPr>
          <a:xfrm>
            <a:off x="762000" y="1524000"/>
            <a:ext cx="7239000" cy="42687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pic>
        <p:nvPicPr>
          <p:cNvPr id="129037" name="Picture 13" descr="T:\CompSci\Research\web development textbook\manuscript\19.FinalART\9780133407150_FinalArt\CH04\4071504009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219700" cy="55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Nth-Child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Nifty Table styling tricks: hover effect and zebra-stripes</a:t>
            </a:r>
            <a:endParaRPr lang="en-CA" dirty="0"/>
          </a:p>
        </p:txBody>
      </p:sp>
      <p:pic>
        <p:nvPicPr>
          <p:cNvPr id="130068" name="Picture 20" descr="T:\CompSci\Research\web development textbook\manuscript\19.FinalART\9780133407150_FinalArt\CH04\4071504010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123125"/>
            <a:ext cx="5791200" cy="52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00B0F0"/>
                </a:solidFill>
              </a:rPr>
              <a:t>Forms</a:t>
            </a:r>
            <a:r>
              <a:rPr lang="en-CA" dirty="0" smtClean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Radio and check 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Richer way to interact with server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Form Structure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78912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How forms interact with servers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0954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Query Strings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At the end of the day, another string</a:t>
            </a:r>
            <a:endParaRPr lang="en-CA" dirty="0"/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7" y="1828801"/>
            <a:ext cx="8329193" cy="31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URL encoding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Special symbols</a:t>
            </a:r>
            <a:endParaRPr lang="en-CA" dirty="0"/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415213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&lt;form&gt; element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Two essential features of any form, namely the </a:t>
            </a:r>
            <a:r>
              <a:rPr lang="en-CA" b="1" dirty="0" smtClean="0"/>
              <a:t>action</a:t>
            </a:r>
            <a:r>
              <a:rPr lang="en-CA" dirty="0" smtClean="0"/>
              <a:t> and the </a:t>
            </a:r>
            <a:r>
              <a:rPr lang="en-CA" b="1" dirty="0" smtClean="0"/>
              <a:t>method</a:t>
            </a:r>
            <a:r>
              <a:rPr lang="en-CA" dirty="0" smtClean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action</a:t>
            </a:r>
            <a:r>
              <a:rPr lang="en-CA" dirty="0" smtClean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method</a:t>
            </a:r>
            <a:r>
              <a:rPr lang="en-CA" dirty="0" smtClean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POST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Advantages and Disadvantages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7543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2800" b="1" dirty="0" smtClean="0"/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Limit on the number of characters in the form data returned.</a:t>
            </a:r>
          </a:p>
          <a:p>
            <a:r>
              <a:rPr lang="en-CA" sz="2800" b="1" dirty="0" smtClean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Submitted data is not stored in cache, history, or bookmarks</a:t>
            </a:r>
            <a:r>
              <a:rPr lang="en-CA" sz="2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Forms Control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Form-Related HTML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77910848"/>
              </p:ext>
            </p:extLst>
          </p:nvPr>
        </p:nvGraphicFramePr>
        <p:xfrm>
          <a:off x="838200" y="990600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&lt;button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Defines </a:t>
                      </a:r>
                      <a:r>
                        <a:rPr lang="en-US" sz="1400" dirty="0">
                          <a:effectLst/>
                        </a:rPr>
                        <a:t>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label for a form input element.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 smtClean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Text Input Controls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2204171"/>
              </p:ext>
            </p:extLst>
          </p:nvPr>
        </p:nvGraphicFramePr>
        <p:xfrm>
          <a:off x="990600" y="1295400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Creates </a:t>
                      </a:r>
                      <a:r>
                        <a:rPr lang="en-US" sz="1200" dirty="0">
                          <a:effectLst/>
                        </a:rPr>
                        <a:t>a single line text entry box</a:t>
                      </a:r>
                      <a:r>
                        <a:rPr lang="en-US" sz="1200" b="1" dirty="0" smtClean="0">
                          <a:effectLst/>
                        </a:rPr>
                        <a:t>.</a:t>
                      </a:r>
                      <a:r>
                        <a:rPr lang="en-US" sz="1200" b="1" baseline="0" dirty="0" smtClean="0">
                          <a:effectLst/>
                        </a:rPr>
                        <a:t>   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type="text" name="title"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</a:t>
                      </a:r>
                      <a:r>
                        <a:rPr lang="en-US" sz="1200" dirty="0" smtClean="0">
                          <a:effectLst/>
                        </a:rPr>
                        <a:t>password </a:t>
                      </a: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type="password"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type="search"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type="email"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Classic</a:t>
            </a:r>
            <a:endParaRPr lang="en-CA" dirty="0"/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381000" y="1752600"/>
            <a:ext cx="794698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HTML5</a:t>
            </a:r>
            <a:endParaRPr lang="en-CA" dirty="0"/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624336" y="1219200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HTML5 advanced controls</a:t>
            </a:r>
            <a:endParaRPr lang="en-CA" dirty="0"/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447800"/>
            <a:ext cx="2341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Pattern attribute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1249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datalist</a:t>
            </a:r>
            <a:endParaRPr lang="en-US" sz="22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35627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Chose an option, any option.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</a:t>
            </a:r>
            <a:r>
              <a:rPr lang="en-US" dirty="0" smtClean="0"/>
              <a:t>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</a:t>
            </a:r>
            <a:r>
              <a:rPr lang="en-US" dirty="0" smtClean="0"/>
              <a:t>are defined </a:t>
            </a:r>
            <a:r>
              <a:rPr lang="en-US" dirty="0"/>
              <a:t>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 smtClean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hidden in a </a:t>
            </a:r>
            <a:r>
              <a:rPr lang="en-US" dirty="0" smtClean="0"/>
              <a:t>dropdown or </a:t>
            </a:r>
            <a:r>
              <a:rPr lang="en-US" dirty="0"/>
              <a:t>multiple rows of the list can be </a:t>
            </a:r>
            <a:r>
              <a:rPr lang="en-US" dirty="0" smtClean="0"/>
              <a:t>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Option </a:t>
            </a:r>
            <a:r>
              <a:rPr lang="en-US" dirty="0"/>
              <a:t>items can be </a:t>
            </a:r>
            <a:r>
              <a:rPr lang="en-US" dirty="0" smtClean="0"/>
              <a:t>grouped together </a:t>
            </a:r>
            <a:r>
              <a:rPr lang="en-US" dirty="0"/>
              <a:t>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Select List Examples</a:t>
            </a:r>
            <a:endParaRPr lang="en-CA" dirty="0"/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5" y="13716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Value to send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</a:t>
            </a:r>
            <a:r>
              <a:rPr lang="en-US" dirty="0" smtClean="0"/>
              <a:t>will be </a:t>
            </a:r>
            <a:r>
              <a:rPr lang="en-US" dirty="0"/>
              <a:t>sent back to the </a:t>
            </a:r>
            <a:r>
              <a:rPr lang="en-US" dirty="0" smtClean="0"/>
              <a:t>server.</a:t>
            </a:r>
          </a:p>
          <a:p>
            <a:r>
              <a:rPr lang="en-US" dirty="0"/>
              <a:t>The </a:t>
            </a:r>
            <a:r>
              <a:rPr lang="en-US" dirty="0" smtClean="0"/>
              <a:t>value attribute </a:t>
            </a:r>
            <a:r>
              <a:rPr lang="en-US" dirty="0"/>
              <a:t>is optional; if it is not specified, then the text within the container is </a:t>
            </a:r>
            <a:r>
              <a:rPr lang="en-US" dirty="0" smtClean="0"/>
              <a:t>sent instead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Select Lists Cont.</a:t>
            </a:r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194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</a:t>
            </a:r>
            <a:r>
              <a:rPr lang="en-US" dirty="0" smtClean="0"/>
              <a:t>small list </a:t>
            </a:r>
            <a:r>
              <a:rPr lang="en-US" dirty="0"/>
              <a:t>of choices and you want all the choices to be </a:t>
            </a:r>
            <a:r>
              <a:rPr lang="en-US" dirty="0" smtClean="0"/>
              <a:t>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 smtClean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buttons </a:t>
            </a:r>
            <a:r>
              <a:rPr lang="en-US" sz="2000" dirty="0" smtClean="0"/>
              <a:t>are mutually </a:t>
            </a:r>
            <a:r>
              <a:rPr lang="en-US" sz="2000" dirty="0"/>
              <a:t>exclusive (i.e., only one can be chosen) by sharing the same </a:t>
            </a:r>
            <a:r>
              <a:rPr lang="en-US" sz="2000" dirty="0" smtClean="0"/>
              <a:t>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</a:t>
            </a:r>
            <a:r>
              <a:rPr lang="en-US" sz="2000" dirty="0" smtClean="0"/>
              <a:t>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</a:t>
            </a:r>
            <a:r>
              <a:rPr lang="en-US" sz="2000" dirty="0" smtClean="0"/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198"/>
            <a:ext cx="9144000" cy="10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00B0F0"/>
                </a:solidFill>
              </a:rPr>
              <a:t>table</a:t>
            </a:r>
            <a:r>
              <a:rPr lang="en-CA" dirty="0" smtClean="0"/>
              <a:t> in HTML is created using the </a:t>
            </a:r>
            <a:r>
              <a:rPr lang="en-CA" b="1" dirty="0" smtClean="0"/>
              <a:t>&lt;table&gt; </a:t>
            </a:r>
            <a:r>
              <a:rPr lang="en-CA" dirty="0" smtClean="0"/>
              <a:t>element</a:t>
            </a:r>
          </a:p>
          <a:p>
            <a:r>
              <a:rPr lang="en-CA" dirty="0" smtClean="0"/>
              <a:t>Tables can be used to display: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Many types of content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Calendars, financial data, lists, etc…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Any type of data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Images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Text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Links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Other tables</a:t>
            </a:r>
          </a:p>
          <a:p>
            <a:pPr lvl="1">
              <a:buFont typeface="Arial" pitchFamily="34" charset="0"/>
              <a:buChar char="•"/>
            </a:pPr>
            <a:endParaRPr lang="en-C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 grid of cells</a:t>
            </a:r>
            <a:endParaRPr lang="en-CA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</a:t>
            </a:r>
            <a:r>
              <a:rPr lang="en-US" sz="2000" b="1" dirty="0" smtClean="0"/>
              <a:t>checkbox”&gt; </a:t>
            </a:r>
            <a:r>
              <a:rPr lang="en-US" sz="2000" dirty="0" smtClean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also group checkboxes together by having them share the </a:t>
            </a:r>
            <a:r>
              <a:rPr lang="en-US" sz="2000" dirty="0" smtClean="0"/>
              <a:t>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</a:t>
            </a:r>
            <a:r>
              <a:rPr lang="en-US" sz="2000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Like </a:t>
            </a:r>
            <a:r>
              <a:rPr lang="en-US" sz="2000" dirty="0"/>
              <a:t>with radio buttons, the checked attribute can be used to set the </a:t>
            </a:r>
            <a:r>
              <a:rPr lang="en-US" sz="2000" dirty="0" smtClean="0"/>
              <a:t>default value </a:t>
            </a:r>
            <a:r>
              <a:rPr lang="en-US" sz="2000" dirty="0"/>
              <a:t>of a checkbox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44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Button Controls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4478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custom submit button that uses an image for its display.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Specialized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I’m so special	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 smtClean="0"/>
          </a:p>
          <a:p>
            <a:endParaRPr lang="en-US" sz="2000" dirty="0" smtClean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290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Typically input values need be </a:t>
            </a:r>
            <a:r>
              <a:rPr lang="en-US" sz="2400" b="1" dirty="0" smtClean="0"/>
              <a:t>validated</a:t>
            </a:r>
            <a:r>
              <a:rPr lang="en-US" sz="2400" dirty="0" smtClean="0"/>
              <a:t>. Although server side validation is required, optional client side pre-validation is good practice.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number and range controls Added in HTML5  </a:t>
            </a:r>
            <a:r>
              <a:rPr lang="en-US" sz="2400" dirty="0" smtClean="0"/>
              <a:t>provide </a:t>
            </a:r>
            <a:r>
              <a:rPr lang="en-US" sz="2400" dirty="0"/>
              <a:t>a way to input numeric values </a:t>
            </a:r>
            <a:r>
              <a:rPr lang="en-US" sz="2400" dirty="0" smtClean="0"/>
              <a:t>that </a:t>
            </a:r>
            <a:r>
              <a:rPr lang="en-US" sz="2400" b="1" dirty="0" smtClean="0"/>
              <a:t>eliminates the </a:t>
            </a:r>
            <a:r>
              <a:rPr lang="en-US" sz="2400" b="1" dirty="0"/>
              <a:t>need </a:t>
            </a:r>
            <a:r>
              <a:rPr lang="en-US" sz="2400" b="1" dirty="0" smtClean="0"/>
              <a:t>for JavaScript numeric validation!!!</a:t>
            </a:r>
            <a:endParaRPr lang="en-US" b="1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</a:t>
            </a:r>
            <a:r>
              <a:rPr lang="en-US" sz="2400" dirty="0" smtClean="0"/>
              <a:t>ates </a:t>
            </a:r>
            <a:r>
              <a:rPr lang="en-US" sz="2400" dirty="0"/>
              <a:t>and times often need validation when gathering </a:t>
            </a:r>
            <a:r>
              <a:rPr lang="en-US" sz="2400" dirty="0" smtClean="0"/>
              <a:t>this information </a:t>
            </a:r>
            <a:r>
              <a:rPr lang="en-US" sz="2400" dirty="0"/>
              <a:t>from a regular text input </a:t>
            </a:r>
            <a:r>
              <a:rPr lang="en-US" sz="2400" dirty="0" smtClean="0"/>
              <a:t>control.</a:t>
            </a:r>
            <a:endParaRPr lang="en-US" sz="2400" b="1" dirty="0" smtClean="0"/>
          </a:p>
          <a:p>
            <a:r>
              <a:rPr lang="en-US" sz="2400" dirty="0"/>
              <a:t>From a user’s perspective, </a:t>
            </a:r>
            <a:r>
              <a:rPr lang="en-US" sz="2400" dirty="0" smtClean="0"/>
              <a:t>entering dates </a:t>
            </a:r>
            <a:r>
              <a:rPr lang="en-US" sz="2400" dirty="0"/>
              <a:t>can be tricky as well: you probably have wondered at some point in time </a:t>
            </a:r>
            <a:r>
              <a:rPr lang="en-US" sz="2400" dirty="0" smtClean="0"/>
              <a:t>when entering </a:t>
            </a:r>
            <a:r>
              <a:rPr lang="en-US" sz="2400" dirty="0"/>
              <a:t>a date into a web form, what format to enter it in, whether the day </a:t>
            </a:r>
            <a:r>
              <a:rPr lang="en-US" sz="2400" dirty="0" smtClean="0"/>
              <a:t>comes before </a:t>
            </a:r>
            <a:r>
              <a:rPr lang="en-US" sz="2400" dirty="0"/>
              <a:t>the month, whether the month should be entered as an abbreviation or </a:t>
            </a:r>
            <a:r>
              <a:rPr lang="en-US" sz="2400" dirty="0" smtClean="0"/>
              <a:t>a number</a:t>
            </a:r>
            <a:r>
              <a:rPr lang="en-US" sz="2400" dirty="0"/>
              <a:t>, and so on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228600" y="1295400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 usages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315199" cy="52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609600" y="1371599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Controls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990600" y="1219202"/>
          <a:ext cx="7162800" cy="462642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0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Type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Description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date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general date input control. The format for the date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-mm-</a:t>
                      </a:r>
                      <a:r>
                        <a:rPr lang="en-US" sz="1200" dirty="0" err="1"/>
                        <a:t>dd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time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time input control. The format for the time is "HH:MM:SS", for </a:t>
                      </a:r>
                      <a:r>
                        <a:rPr lang="en-US" sz="1200" dirty="0" err="1"/>
                        <a:t>hours:minutes:seconds</a:t>
                      </a:r>
                      <a:r>
                        <a:rPr lang="en-US" sz="1200" dirty="0"/>
                        <a:t>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datetime-local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 without specifying a time zone.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month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month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week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specify a week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-W</a:t>
                      </a:r>
                      <a:r>
                        <a:rPr lang="en-CA" sz="1200" dirty="0"/>
                        <a:t>##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356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&lt;progress&gt; and &lt;meter&gt; elements can be used to provide feedback to users</a:t>
            </a:r>
            <a:r>
              <a:rPr lang="en-US" dirty="0" smtClean="0"/>
              <a:t>,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but requires </a:t>
            </a:r>
            <a:r>
              <a:rPr lang="en-US" dirty="0"/>
              <a:t>JavaScript to function dynamically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&lt;output&gt; element can </a:t>
            </a:r>
            <a:r>
              <a:rPr lang="en-US" dirty="0" smtClean="0"/>
              <a:t>be used </a:t>
            </a:r>
            <a:r>
              <a:rPr lang="en-US" dirty="0"/>
              <a:t>to hold the output from a calculation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&lt;</a:t>
            </a:r>
            <a:r>
              <a:rPr lang="en-US" dirty="0" err="1"/>
              <a:t>keygen</a:t>
            </a:r>
            <a:r>
              <a:rPr lang="en-US" dirty="0"/>
              <a:t>&gt; element can be used to hold </a:t>
            </a:r>
            <a:r>
              <a:rPr lang="en-US" dirty="0" smtClean="0"/>
              <a:t>a private </a:t>
            </a:r>
            <a:r>
              <a:rPr lang="en-US" dirty="0"/>
              <a:t>key for public-key encryption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there’s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42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and form </a:t>
            </a:r>
            <a:r>
              <a:rPr lang="en-US" dirty="0" smtClean="0">
                <a:solidFill>
                  <a:schemeClr val="tx2"/>
                </a:solidFill>
              </a:rPr>
              <a:t>accessibility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en-US" b="1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Not all web users are able to view the content on web pages in the same </a:t>
            </a:r>
            <a:r>
              <a:rPr lang="en-US" dirty="0" smtClean="0"/>
              <a:t>manner. </a:t>
            </a:r>
          </a:p>
          <a:p>
            <a:r>
              <a:rPr lang="en-US" dirty="0"/>
              <a:t>The term </a:t>
            </a:r>
            <a:r>
              <a:rPr lang="en-US" b="1" dirty="0"/>
              <a:t>web accessibility </a:t>
            </a:r>
            <a:r>
              <a:rPr lang="en-US" dirty="0"/>
              <a:t>refers to the assistive technologies</a:t>
            </a:r>
            <a:r>
              <a:rPr lang="en-US" dirty="0" smtClean="0"/>
              <a:t>, various </a:t>
            </a:r>
            <a:r>
              <a:rPr lang="en-US" dirty="0"/>
              <a:t>features of HTML that work with those technologies, and different </a:t>
            </a:r>
            <a:r>
              <a:rPr lang="en-US" dirty="0" smtClean="0"/>
              <a:t>coding and </a:t>
            </a:r>
            <a:r>
              <a:rPr lang="en-US" dirty="0"/>
              <a:t>design practices that can make a site more usable for people with visual, mobility</a:t>
            </a:r>
            <a:r>
              <a:rPr lang="en-US" dirty="0" smtClean="0"/>
              <a:t>, auditory</a:t>
            </a:r>
            <a:r>
              <a:rPr lang="en-US" dirty="0"/>
              <a:t>, and cognitive disabilities</a:t>
            </a:r>
            <a:r>
              <a:rPr lang="en-US" dirty="0" smtClean="0"/>
              <a:t>.</a:t>
            </a:r>
          </a:p>
          <a:p>
            <a:r>
              <a:rPr lang="en-US" dirty="0"/>
              <a:t>In order to improve the accessibility of websites, the W3C created the </a:t>
            </a:r>
            <a:r>
              <a:rPr lang="en-US" b="1" dirty="0" smtClean="0"/>
              <a:t>Web Accessibility </a:t>
            </a:r>
            <a:r>
              <a:rPr lang="en-US" b="1" dirty="0"/>
              <a:t>Initiative (WAI</a:t>
            </a:r>
            <a:r>
              <a:rPr lang="en-US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Web Content </a:t>
            </a:r>
            <a:r>
              <a:rPr lang="en-US" dirty="0" smtClean="0">
                <a:hlinkClick r:id="rId2"/>
              </a:rPr>
              <a:t>Accessibility Guidelines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Web Content Accessibility Guidelines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text alternatives for any </a:t>
            </a:r>
            <a:r>
              <a:rPr lang="en-US" dirty="0" err="1"/>
              <a:t>nontext</a:t>
            </a:r>
            <a:r>
              <a:rPr lang="en-US" dirty="0"/>
              <a:t> content so that it can be </a:t>
            </a:r>
            <a:r>
              <a:rPr lang="en-US" dirty="0" smtClean="0"/>
              <a:t>changed into </a:t>
            </a:r>
            <a:r>
              <a:rPr lang="en-US" dirty="0"/>
              <a:t>other forms people need, such as large print, braille, speech, symbols, </a:t>
            </a:r>
            <a:r>
              <a:rPr lang="en-US" dirty="0" smtClean="0"/>
              <a:t>or simpler </a:t>
            </a:r>
            <a:r>
              <a:rPr lang="en-US" dirty="0"/>
              <a:t>language.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/>
              <a:t>content that can be presented in different ways (for example </a:t>
            </a:r>
            <a:r>
              <a:rPr lang="en-US" dirty="0" smtClean="0"/>
              <a:t>simpler layout</a:t>
            </a:r>
            <a:r>
              <a:rPr lang="en-US" dirty="0"/>
              <a:t>) without losing information or structure.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all functionality available from a keyboard.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ways to help users navigate, find content, and determine where </a:t>
            </a:r>
            <a:r>
              <a:rPr lang="en-US" dirty="0" smtClean="0"/>
              <a:t>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4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Describe </a:t>
            </a:r>
            <a:r>
              <a:rPr lang="en-US" dirty="0"/>
              <a:t>the table’s content using the &lt;caption&gt; </a:t>
            </a:r>
            <a:r>
              <a:rPr lang="en-US" dirty="0" smtClean="0"/>
              <a:t>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Connect the cells with a textual description in the </a:t>
            </a:r>
            <a:r>
              <a:rPr lang="en-US" dirty="0" smtClean="0"/>
              <a:t>header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3" name="Picture 2" descr="Screen Shot 2014-02-04 at 11.07.1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0"/>
          <a:stretch/>
        </p:blipFill>
        <p:spPr>
          <a:xfrm>
            <a:off x="990600" y="3352800"/>
            <a:ext cx="7315200" cy="30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0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Forms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the </a:t>
            </a:r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&gt;, &lt;legend&gt;, </a:t>
            </a:r>
            <a:r>
              <a:rPr lang="en-US" dirty="0" smtClean="0"/>
              <a:t>and &lt;</a:t>
            </a:r>
            <a:r>
              <a:rPr lang="en-US" dirty="0"/>
              <a:t>label</a:t>
            </a:r>
            <a:r>
              <a:rPr lang="en-US" dirty="0" smtClean="0"/>
              <a:t>&gt; elements.</a:t>
            </a:r>
          </a:p>
          <a:p>
            <a:r>
              <a:rPr lang="en-US" dirty="0"/>
              <a:t>Each &lt;label&gt; element should be associated with a single input element.</a:t>
            </a:r>
            <a:endParaRPr lang="en-US" dirty="0" smtClean="0"/>
          </a:p>
        </p:txBody>
      </p:sp>
      <p:pic>
        <p:nvPicPr>
          <p:cNvPr id="4" name="Picture 3" descr="407150402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0400"/>
            <a:ext cx="5334000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err="1"/>
              <a:t>microformat</a:t>
            </a:r>
            <a:r>
              <a:rPr lang="en-US" b="1" dirty="0"/>
              <a:t> </a:t>
            </a:r>
            <a:r>
              <a:rPr lang="en-US" dirty="0"/>
              <a:t>is a small pattern of HTML markup and attributes </a:t>
            </a:r>
            <a:r>
              <a:rPr lang="en-US" dirty="0" smtClean="0"/>
              <a:t>to represent </a:t>
            </a:r>
            <a:r>
              <a:rPr lang="en-US" dirty="0"/>
              <a:t>common blocks of information such as people, events, and news stories </a:t>
            </a:r>
            <a:r>
              <a:rPr lang="en-US" dirty="0" smtClean="0"/>
              <a:t>so that </a:t>
            </a:r>
            <a:r>
              <a:rPr lang="en-US" dirty="0"/>
              <a:t>the information in them can be extracted and indexed by software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2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Tables Basics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an HTML </a:t>
            </a:r>
            <a:r>
              <a:rPr lang="en-CA" b="1" dirty="0" smtClean="0"/>
              <a:t>&lt;table&gt; </a:t>
            </a:r>
            <a:r>
              <a:rPr lang="en-CA" dirty="0" smtClean="0"/>
              <a:t>contains any number of rows (</a:t>
            </a:r>
            <a:r>
              <a:rPr lang="en-CA" b="1" dirty="0" smtClean="0"/>
              <a:t>&lt;</a:t>
            </a:r>
            <a:r>
              <a:rPr lang="en-CA" b="1" dirty="0" err="1" smtClean="0"/>
              <a:t>tr</a:t>
            </a:r>
            <a:r>
              <a:rPr lang="en-CA" b="1" dirty="0" smtClean="0"/>
              <a:t>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each row contains any number of table data cells (</a:t>
            </a:r>
            <a:r>
              <a:rPr lang="en-CA" b="1" dirty="0" smtClean="0"/>
              <a:t>&lt;td&gt;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Content goes inside of </a:t>
            </a:r>
            <a:r>
              <a:rPr lang="en-CA" b="1" dirty="0" smtClean="0"/>
              <a:t>&lt;td&gt;&lt;/td&gt; </a:t>
            </a:r>
            <a:r>
              <a:rPr lang="en-CA" dirty="0" smtClean="0"/>
              <a:t>tags</a:t>
            </a:r>
          </a:p>
          <a:p>
            <a:r>
              <a:rPr lang="en-CA" dirty="0" smtClean="0">
                <a:solidFill>
                  <a:srgbClr val="C00000"/>
                </a:solidFill>
              </a:rPr>
              <a:t>&lt;table&gt;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	&lt;td&gt;</a:t>
            </a:r>
            <a:r>
              <a:rPr lang="en-CA" dirty="0" smtClean="0">
                <a:solidFill>
                  <a:srgbClr val="00B0F0"/>
                </a:solidFill>
              </a:rPr>
              <a:t>The Death of Marat</a:t>
            </a:r>
            <a:r>
              <a:rPr lang="en-CA" dirty="0" smtClean="0">
                <a:solidFill>
                  <a:srgbClr val="C00000"/>
                </a:solidFill>
              </a:rPr>
              <a:t>&lt;/td&gt;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&lt;/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&lt;/table&gt;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Rows and cells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 rot="13223472">
            <a:off x="5429777" y="507388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867400" y="5181600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content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Content Placeholder 4" descr="4071504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7" b="-11737"/>
          <a:stretch>
            <a:fillRect/>
          </a:stretch>
        </p:blipFill>
        <p:spPr>
          <a:xfrm>
            <a:off x="609600" y="1219200"/>
            <a:ext cx="7125569" cy="50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6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basic Example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120848" name="Picture 16" descr="T:\CompSci\Research\web development textbook\manuscript\19.FinalART\9780133407150_FinalArt\CH04\407150400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031874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With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8" name="Left Brace 7"/>
          <p:cNvSpPr/>
          <p:nvPr/>
        </p:nvSpPr>
        <p:spPr>
          <a:xfrm>
            <a:off x="1295400" y="3352800"/>
            <a:ext cx="685800" cy="685800"/>
          </a:xfrm>
          <a:prstGeom prst="leftBrace">
            <a:avLst>
              <a:gd name="adj1" fmla="val 8333"/>
              <a:gd name="adj2" fmla="val 52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914400" y="3516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B0F0"/>
                </a:solidFill>
              </a:rPr>
              <a:t>th</a:t>
            </a:r>
            <a:endParaRPr lang="en-CA" b="1" dirty="0">
              <a:solidFill>
                <a:srgbClr val="00B0F0"/>
              </a:solidFill>
            </a:endParaRPr>
          </a:p>
        </p:txBody>
      </p:sp>
      <p:pic>
        <p:nvPicPr>
          <p:cNvPr id="121873" name="Picture 17" descr="T:\CompSci\Research\web development textbook\manuscript\19.FinalART\9780133407150_FinalArt\CH04\407150400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81100"/>
            <a:ext cx="556443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A table heading &lt;</a:t>
            </a:r>
            <a:r>
              <a:rPr lang="en-CA" dirty="0" err="1" smtClean="0"/>
              <a:t>th</a:t>
            </a:r>
            <a:r>
              <a:rPr lang="en-CA" dirty="0" smtClean="0"/>
              <a:t>&gt;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Browsers tend to make the content within a &lt;</a:t>
            </a:r>
            <a:r>
              <a:rPr lang="en-CA" dirty="0" err="1" smtClean="0"/>
              <a:t>th</a:t>
            </a:r>
            <a:r>
              <a:rPr lang="en-CA" dirty="0" smtClean="0"/>
              <a:t>&gt; element bold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&lt;</a:t>
            </a:r>
            <a:r>
              <a:rPr lang="en-CA" dirty="0" err="1" smtClean="0"/>
              <a:t>th</a:t>
            </a:r>
            <a:r>
              <a:rPr lang="en-CA" dirty="0" smtClean="0"/>
              <a:t>&gt; element for accessibility (it helps those using screen readers)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Provides some semantic info about the row being a row of headers</a:t>
            </a:r>
          </a:p>
          <a:p>
            <a:pPr indent="457200"/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1998</TotalTime>
  <Words>1997</Words>
  <Application>Microsoft Office PowerPoint</Application>
  <PresentationFormat>On-screen Show (4:3)</PresentationFormat>
  <Paragraphs>287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Consolas</vt:lpstr>
      <vt:lpstr>Rockwell</vt:lpstr>
      <vt:lpstr>Rockwell Condensed</vt:lpstr>
      <vt:lpstr>Rockwell Extra Bold</vt:lpstr>
      <vt:lpstr>Times New Roman</vt:lpstr>
      <vt:lpstr>Wingdings</vt:lpstr>
      <vt:lpstr>Presentation</vt:lpstr>
      <vt:lpstr>HTML Tables and Forms</vt:lpstr>
      <vt:lpstr>Objectives</vt:lpstr>
      <vt:lpstr>Introducing Tables</vt:lpstr>
      <vt:lpstr>HTML Tables</vt:lpstr>
      <vt:lpstr>HTML Tables</vt:lpstr>
      <vt:lpstr>Tables Basics </vt:lpstr>
      <vt:lpstr>A basic Example</vt:lpstr>
      <vt:lpstr>With Table Headings</vt:lpstr>
      <vt:lpstr>Why  Table Headings</vt:lpstr>
      <vt:lpstr>Spanning Rows and Columns</vt:lpstr>
      <vt:lpstr>Using Tables for Layout</vt:lpstr>
      <vt:lpstr>Example Table layouts</vt:lpstr>
      <vt:lpstr>Additional table tags</vt:lpstr>
      <vt:lpstr>Styling Tables</vt:lpstr>
      <vt:lpstr>Styling Tables</vt:lpstr>
      <vt:lpstr>Styling Tables</vt:lpstr>
      <vt:lpstr>Styling Tables</vt:lpstr>
      <vt:lpstr>Styling Tables</vt:lpstr>
      <vt:lpstr>Nth-Child</vt:lpstr>
      <vt:lpstr>Introducing Forms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Forms Control Elements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HTML Controls</vt:lpstr>
      <vt:lpstr>Other Controls</vt:lpstr>
      <vt:lpstr>Table and form accessibility</vt:lpstr>
      <vt:lpstr>Web Accessibility</vt:lpstr>
      <vt:lpstr>Web Content Accessibility Guidelines</vt:lpstr>
      <vt:lpstr>Accessible Tables</vt:lpstr>
      <vt:lpstr>Accessible Forms</vt:lpstr>
      <vt:lpstr>Microformats</vt:lpstr>
      <vt:lpstr>Microformats</vt:lpstr>
      <vt:lpstr>Microformat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yang</cp:lastModifiedBy>
  <cp:revision>247</cp:revision>
  <dcterms:created xsi:type="dcterms:W3CDTF">2012-11-14T17:20:48Z</dcterms:created>
  <dcterms:modified xsi:type="dcterms:W3CDTF">2016-05-03T17:09:04Z</dcterms:modified>
</cp:coreProperties>
</file>